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968" y="476672"/>
            <a:ext cx="10964477" cy="1456781"/>
          </a:xfrm>
          <a:prstGeom prst="rect">
            <a:avLst/>
          </a:prstGeom>
        </p:spPr>
      </p:pic>
      <p:pic>
        <p:nvPicPr>
          <p:cNvPr id="4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40054" y="2022553"/>
            <a:ext cx="4896544" cy="5893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58030" y="1844824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en-US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语法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360854" y="5052084"/>
            <a:ext cx="11485848" cy="818173"/>
          </a:xfrm>
        </p:spPr>
        <p:txBody>
          <a:bodyPr/>
          <a:lstStyle/>
          <a:p>
            <a:pPr algn="r"/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广东深圳外国语学校宝安学校期中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685365"/>
            <a:ext cx="3024336" cy="790377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本文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是一篇说明文。文章介绍了中国古代的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文房四宝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之一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——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澄泥砚的历史、制作工艺及其现代传承。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71875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05301"/>
          </a:xfrm>
        </p:spPr>
        <p:txBody>
          <a:bodyPr/>
          <a:lstStyle/>
          <a:p>
            <a:pPr indent="714375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China, there were “four treasures of the study”—the writing brush, ink, paper, and the inkstone. Among all the inkstones, the Chengni inkstone was one of </a:t>
            </a:r>
            <a:r>
              <a:rPr lang="en-US" altLang="zh-CN" sz="29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     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sz="2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ones. It was </a:t>
            </a:r>
            <a:r>
              <a:rPr lang="en-US" altLang="zh-CN" sz="29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</a:t>
            </a:r>
            <a:r>
              <a:rPr lang="en-US" altLang="zh-CN" sz="29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zh-CN" altLang="zh-CN" sz="2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loved</a:t>
            </a:r>
            <a:r>
              <a:rPr lang="en-US" altLang="zh-CN" sz="2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6415" y="1959962"/>
            <a:ext cx="3158237" cy="7171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900">
                <a:latin typeface="Times New Roman"/>
                <a:ea typeface="宋体"/>
              </a:rPr>
              <a:t>the</a:t>
            </a:r>
            <a:r>
              <a:rPr lang="en-US" altLang="zh-CN" sz="2900">
                <a:latin typeface="Times New Roman"/>
                <a:ea typeface="楷体"/>
              </a:rPr>
              <a:t> </a:t>
            </a:r>
            <a:r>
              <a:rPr lang="en-US" altLang="zh-CN" sz="2900">
                <a:latin typeface="Times New Roman"/>
                <a:ea typeface="宋体"/>
              </a:rPr>
              <a:t>most</a:t>
            </a:r>
            <a:r>
              <a:rPr lang="en-US" altLang="zh-CN" sz="2900">
                <a:latin typeface="Times New Roman"/>
                <a:ea typeface="楷体"/>
              </a:rPr>
              <a:t> </a:t>
            </a:r>
            <a:r>
              <a:rPr lang="en-US" altLang="zh-CN" sz="2900">
                <a:latin typeface="Times New Roman"/>
                <a:ea typeface="宋体"/>
              </a:rPr>
              <a:t>famous</a:t>
            </a:r>
            <a:r>
              <a:rPr lang="zh-CN" altLang="zh-CN" sz="2900">
                <a:latin typeface="Times New Roman"/>
                <a:ea typeface="宋体"/>
                <a:cs typeface="Times New Roman"/>
              </a:rPr>
              <a:t>　</a:t>
            </a:r>
            <a:endParaRPr lang="zh-CN" altLang="en-US" sz="29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95904" y="1915153"/>
            <a:ext cx="1590500" cy="7171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900" smtClean="0">
                <a:latin typeface="Times New Roman"/>
                <a:ea typeface="宋体"/>
              </a:rPr>
              <a:t>widely</a:t>
            </a:r>
            <a:r>
              <a:rPr lang="zh-CN" altLang="zh-CN" sz="2900" smtClean="0">
                <a:latin typeface="Times New Roman"/>
                <a:ea typeface="宋体"/>
                <a:cs typeface="Times New Roman"/>
              </a:rPr>
              <a:t>　</a:t>
            </a:r>
            <a:endParaRPr lang="zh-CN" altLang="en-US" sz="29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192037"/>
            <a:ext cx="11485848" cy="189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9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9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9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9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900" b="1" smtClean="0">
                <a:solidFill>
                  <a:srgbClr val="FF0000"/>
                </a:solidFill>
                <a:cs typeface="Times New Roman"/>
              </a:rPr>
              <a:t>句意：在所有的砚台中，澄泥砚是最著名的（</a:t>
            </a:r>
            <a:r>
              <a:rPr lang="zh-CN" altLang="zh-CN" sz="2900" b="1" smtClean="0">
                <a:solidFill>
                  <a:srgbClr val="FF0000"/>
                </a:solidFill>
                <a:ea typeface="楷体"/>
                <a:cs typeface="Times New Roman"/>
              </a:rPr>
              <a:t>砚台</a:t>
            </a:r>
            <a:r>
              <a:rPr lang="zh-CN" altLang="zh-CN" sz="2900" b="1" smtClean="0">
                <a:solidFill>
                  <a:srgbClr val="FF0000"/>
                </a:solidFill>
                <a:cs typeface="Times New Roman"/>
              </a:rPr>
              <a:t>）之一。</a:t>
            </a:r>
            <a:r>
              <a:rPr lang="en-US" altLang="zh-CN" sz="2900" b="1" smtClean="0">
                <a:solidFill>
                  <a:srgbClr val="FF0000"/>
                </a:solidFill>
                <a:cs typeface="Times New Roman"/>
              </a:rPr>
              <a:t>one of</a:t>
            </a:r>
            <a:r>
              <a:rPr lang="zh-CN" altLang="zh-CN" sz="2900" b="1" smtClean="0">
                <a:solidFill>
                  <a:srgbClr val="FF0000"/>
                </a:solidFill>
                <a:cs typeface="Times New Roman"/>
              </a:rPr>
              <a:t>后接形容词最高级。</a:t>
            </a:r>
            <a:r>
              <a:rPr lang="en-US" altLang="zh-CN" sz="2900" b="1" smtClean="0">
                <a:solidFill>
                  <a:srgbClr val="FF0000"/>
                </a:solidFill>
                <a:cs typeface="Times New Roman"/>
              </a:rPr>
              <a:t>the most famous</a:t>
            </a:r>
            <a:r>
              <a:rPr lang="zh-CN" altLang="zh-CN" sz="2900" b="1" smtClean="0">
                <a:solidFill>
                  <a:srgbClr val="FF0000"/>
                </a:solidFill>
                <a:cs typeface="Times New Roman"/>
              </a:rPr>
              <a:t>意为</a:t>
            </a:r>
            <a:r>
              <a:rPr lang="en-US" altLang="zh-CN" sz="2900" b="1" spc="-100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900" b="1" smtClean="0">
                <a:solidFill>
                  <a:srgbClr val="FF0000"/>
                </a:solidFill>
                <a:cs typeface="Times New Roman"/>
              </a:rPr>
              <a:t>最著名的</a:t>
            </a:r>
            <a:r>
              <a:rPr lang="en-US" altLang="zh-CN" sz="2900" b="1" spc="-100" smtClean="0">
                <a:solidFill>
                  <a:srgbClr val="FF0000"/>
                </a:solidFill>
                <a:latin typeface="+mn-ea"/>
                <a:cs typeface="Times New Roman"/>
              </a:rPr>
              <a:t>” </a:t>
            </a:r>
            <a:r>
              <a:rPr lang="zh-CN" altLang="zh-CN" sz="2900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900" b="1" smtClean="0">
                <a:solidFill>
                  <a:srgbClr val="FF0000"/>
                </a:solidFill>
                <a:cs typeface="Times New Roman"/>
              </a:rPr>
              <a:t>the most famous</a:t>
            </a:r>
            <a:r>
              <a:rPr lang="zh-CN" altLang="zh-CN" sz="29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5013176"/>
            <a:ext cx="11485848" cy="1268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9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9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9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9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900" b="1" smtClean="0">
                <a:solidFill>
                  <a:srgbClr val="FF0000"/>
                </a:solidFill>
                <a:cs typeface="Times New Roman"/>
              </a:rPr>
              <a:t>句意：它被广泛喜爱。由</a:t>
            </a:r>
            <a:r>
              <a:rPr lang="en-US" altLang="zh-CN" sz="2900" b="1" smtClean="0">
                <a:solidFill>
                  <a:srgbClr val="FF0000"/>
                </a:solidFill>
                <a:cs typeface="Times New Roman"/>
              </a:rPr>
              <a:t>“loved”</a:t>
            </a:r>
            <a:r>
              <a:rPr lang="zh-CN" altLang="zh-CN" sz="2900" b="1" smtClean="0">
                <a:solidFill>
                  <a:srgbClr val="FF0000"/>
                </a:solidFill>
                <a:cs typeface="Times New Roman"/>
              </a:rPr>
              <a:t>可知，此空应</a:t>
            </a:r>
            <a:r>
              <a:rPr lang="zh-CN" altLang="zh-CN" sz="2900" b="1" spc="-100" smtClean="0">
                <a:solidFill>
                  <a:srgbClr val="FF0000"/>
                </a:solidFill>
                <a:cs typeface="Times New Roman"/>
              </a:rPr>
              <a:t>填副词用来修饰动词。</a:t>
            </a:r>
            <a:r>
              <a:rPr lang="en-US" altLang="zh-CN" sz="2900" b="1" spc="-100" smtClean="0">
                <a:solidFill>
                  <a:srgbClr val="FF0000"/>
                </a:solidFill>
                <a:cs typeface="Times New Roman"/>
              </a:rPr>
              <a:t>widely</a:t>
            </a:r>
            <a:r>
              <a:rPr lang="zh-CN" altLang="zh-CN" sz="2900" b="1" spc="-100" smtClean="0">
                <a:solidFill>
                  <a:srgbClr val="FF0000"/>
                </a:solidFill>
                <a:cs typeface="Times New Roman"/>
              </a:rPr>
              <a:t>意为</a:t>
            </a:r>
            <a:r>
              <a:rPr lang="en-US" altLang="zh-CN" sz="2900" b="1" spc="-100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900" b="1" spc="-100" smtClean="0">
                <a:solidFill>
                  <a:srgbClr val="FF0000"/>
                </a:solidFill>
                <a:cs typeface="Times New Roman"/>
              </a:rPr>
              <a:t>广泛地</a:t>
            </a:r>
            <a:r>
              <a:rPr lang="en-US" altLang="zh-CN" sz="2900" b="1" spc="-100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900" b="1" spc="-100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900" b="1" spc="-100" smtClean="0">
                <a:solidFill>
                  <a:srgbClr val="FF0000"/>
                </a:solidFill>
                <a:cs typeface="Times New Roman"/>
              </a:rPr>
              <a:t>widely</a:t>
            </a:r>
            <a:r>
              <a:rPr lang="zh-CN" altLang="zh-CN" sz="2900" b="1" spc="-10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900" spc="-1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250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7654"/>
          </a:xfrm>
        </p:spPr>
        <p:txBody>
          <a:bodyPr/>
          <a:lstStyle/>
          <a:p>
            <a:pPr indent="714375" hangingPunct="0"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Chengni inkstone first appeared during the Western Han Dynasty, </a:t>
            </a:r>
            <a:r>
              <a:rPr lang="en-US" altLang="zh-CN" sz="3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skill was lost in the late Ming Dynasty. Thankfully, today the traditional skill has been revived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恢复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help of Lin Yongmao and his son Lin Tao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9562" y="1659990"/>
            <a:ext cx="851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>
                <a:latin typeface="Times New Roman"/>
                <a:ea typeface="宋体"/>
              </a:rPr>
              <a:t>but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745794"/>
            <a:ext cx="11485848" cy="244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cs typeface="Times New Roman"/>
              </a:rPr>
              <a:t>句意：澄泥砚最早出现在西汉，但其制作工艺在明末失传。根据</a:t>
            </a:r>
            <a:r>
              <a:rPr lang="en-US" altLang="zh-CN" sz="3400" b="1" smtClean="0">
                <a:solidFill>
                  <a:srgbClr val="FF0000"/>
                </a:solidFill>
                <a:cs typeface="Times New Roman"/>
              </a:rPr>
              <a:t>“the skill was lost”</a:t>
            </a:r>
            <a:r>
              <a:rPr lang="zh-CN" altLang="zh-CN" sz="3400" b="1" smtClean="0">
                <a:solidFill>
                  <a:srgbClr val="FF0000"/>
                </a:solidFill>
                <a:cs typeface="Times New Roman"/>
              </a:rPr>
              <a:t>可知，空处前后两句为转折关系。因此用</a:t>
            </a:r>
            <a:r>
              <a:rPr lang="en-US" altLang="zh-CN" sz="3400" b="1" smtClean="0">
                <a:solidFill>
                  <a:srgbClr val="FF0000"/>
                </a:solidFill>
                <a:cs typeface="Times New Roman"/>
              </a:rPr>
              <a:t>but</a:t>
            </a:r>
            <a:r>
              <a:rPr lang="zh-CN" altLang="zh-CN" sz="3400" b="1" smtClean="0">
                <a:solidFill>
                  <a:srgbClr val="FF0000"/>
                </a:solidFill>
                <a:cs typeface="Times New Roman"/>
              </a:rPr>
              <a:t>连接两个句子。故填</a:t>
            </a:r>
            <a:r>
              <a:rPr lang="en-US" altLang="zh-CN" sz="3400" b="1" smtClean="0">
                <a:solidFill>
                  <a:srgbClr val="FF0000"/>
                </a:solidFill>
                <a:cs typeface="Times New Roman"/>
              </a:rPr>
              <a:t>but</a:t>
            </a:r>
            <a:r>
              <a:rPr lang="zh-CN" altLang="zh-CN" sz="34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4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189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02059"/>
          </a:xfrm>
        </p:spPr>
        <p:txBody>
          <a:bodyPr/>
          <a:lstStyle/>
          <a:p>
            <a:pPr indent="714375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easier said than done. It took them two years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proper materials to produce the Chengni inkstone. That was just the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8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step. 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29054" y="746120"/>
            <a:ext cx="1555234" cy="695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>
                <a:latin typeface="Times New Roman"/>
                <a:ea typeface="宋体"/>
              </a:rPr>
              <a:t>to </a:t>
            </a:r>
            <a:r>
              <a:rPr lang="en-US" altLang="zh-CN" smtClean="0">
                <a:latin typeface="Times New Roman"/>
                <a:ea typeface="宋体"/>
              </a:rPr>
              <a:t>find</a:t>
            </a:r>
            <a:r>
              <a:rPr lang="zh-CN" altLang="zh-CN">
                <a:latin typeface="Times New Roman"/>
                <a:ea typeface="宋体"/>
                <a:cs typeface="Times New Roman"/>
              </a:rPr>
              <a:t>　</a:t>
            </a:r>
            <a:endParaRPr lang="zh-CN" altLang="en-US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92914" y="1332109"/>
            <a:ext cx="1273104" cy="695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>
                <a:latin typeface="Times New Roman"/>
                <a:ea typeface="宋体"/>
              </a:rPr>
              <a:t> first</a:t>
            </a:r>
            <a:r>
              <a:rPr lang="zh-CN" altLang="zh-CN">
                <a:latin typeface="Times New Roman"/>
                <a:ea typeface="宋体"/>
                <a:cs typeface="Times New Roman"/>
              </a:rPr>
              <a:t>　</a:t>
            </a:r>
            <a:endParaRPr lang="zh-CN" altLang="en-US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2578920"/>
            <a:ext cx="11485848" cy="24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句意：他们花了两年时间才找到合适的材料来制作澄泥砚。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It takes/took sb 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（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some time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）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 to do sth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是固定句型，意为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/>
              </a:rPr>
              <a:t>“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做某事花费某</a:t>
            </a:r>
            <a:endParaRPr lang="en-US" altLang="zh-CN" sz="2800" b="1" u="wavy" smtClean="0">
              <a:solidFill>
                <a:srgbClr val="FF0000"/>
              </a:solidFill>
              <a:uFill>
                <a:solidFill>
                  <a:srgbClr val="00B0F0"/>
                </a:solidFill>
              </a:uFill>
              <a:cs typeface="Times New Roman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endParaRPr lang="en-US" altLang="zh-CN" sz="2800" b="1" u="wavy" smtClean="0">
              <a:solidFill>
                <a:srgbClr val="FF0000"/>
              </a:solidFill>
              <a:uFill>
                <a:solidFill>
                  <a:srgbClr val="00B0F0"/>
                </a:solidFill>
              </a:uFill>
              <a:cs typeface="Times New Roman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人多长时间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。此空填动词不定式。故填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to find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06" y="3735473"/>
            <a:ext cx="839083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1533689" y="3789501"/>
            <a:ext cx="7848873" cy="624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 spc="-100">
                <a:solidFill>
                  <a:srgbClr val="00B0F0"/>
                </a:solidFill>
                <a:latin typeface="Times New Roman"/>
                <a:ea typeface="宋体"/>
                <a:cs typeface="Times New Roman"/>
              </a:rPr>
              <a:t>it</a:t>
            </a:r>
            <a:r>
              <a:rPr lang="zh-CN" altLang="zh-CN" spc="-100">
                <a:solidFill>
                  <a:srgbClr val="00B0F0"/>
                </a:solidFill>
                <a:latin typeface="Times New Roman"/>
                <a:ea typeface="楷体"/>
                <a:cs typeface="Times New Roman"/>
              </a:rPr>
              <a:t>是形式主语</a:t>
            </a:r>
            <a:r>
              <a:rPr lang="zh-CN" altLang="zh-CN" spc="-100">
                <a:solidFill>
                  <a:srgbClr val="00B0F0"/>
                </a:solidFill>
                <a:latin typeface="Times New Roman"/>
                <a:ea typeface="宋体"/>
                <a:cs typeface="Times New Roman"/>
              </a:rPr>
              <a:t>，</a:t>
            </a:r>
            <a:r>
              <a:rPr lang="zh-CN" altLang="zh-CN" spc="-100">
                <a:solidFill>
                  <a:srgbClr val="00B0F0"/>
                </a:solidFill>
                <a:latin typeface="Times New Roman"/>
                <a:ea typeface="楷体"/>
                <a:cs typeface="Times New Roman"/>
              </a:rPr>
              <a:t>真正的主语是</a:t>
            </a:r>
            <a:r>
              <a:rPr lang="en-US" altLang="zh-CN" spc="-100">
                <a:solidFill>
                  <a:srgbClr val="00B0F0"/>
                </a:solidFill>
                <a:latin typeface="Times New Roman"/>
                <a:ea typeface="宋体"/>
                <a:cs typeface="Times New Roman"/>
              </a:rPr>
              <a:t>to</a:t>
            </a:r>
            <a:r>
              <a:rPr lang="en-US" altLang="zh-CN" spc="-100">
                <a:solidFill>
                  <a:srgbClr val="00B0F0"/>
                </a:solidFill>
                <a:latin typeface="Times New Roman"/>
                <a:ea typeface="楷体"/>
                <a:cs typeface="Times New Roman"/>
              </a:rPr>
              <a:t> </a:t>
            </a:r>
            <a:r>
              <a:rPr lang="en-US" altLang="zh-CN" spc="-100">
                <a:solidFill>
                  <a:srgbClr val="00B0F0"/>
                </a:solidFill>
                <a:latin typeface="Times New Roman"/>
                <a:ea typeface="宋体"/>
                <a:cs typeface="Times New Roman"/>
              </a:rPr>
              <a:t>do</a:t>
            </a:r>
            <a:r>
              <a:rPr lang="en-US" altLang="zh-CN" spc="-100">
                <a:solidFill>
                  <a:srgbClr val="00B0F0"/>
                </a:solidFill>
                <a:latin typeface="Times New Roman"/>
                <a:ea typeface="楷体"/>
                <a:cs typeface="Times New Roman"/>
              </a:rPr>
              <a:t> </a:t>
            </a:r>
            <a:r>
              <a:rPr lang="en-US" altLang="zh-CN" spc="-100">
                <a:solidFill>
                  <a:srgbClr val="00B0F0"/>
                </a:solidFill>
                <a:latin typeface="Times New Roman"/>
                <a:ea typeface="宋体"/>
                <a:cs typeface="Times New Roman"/>
              </a:rPr>
              <a:t>sth</a:t>
            </a:r>
            <a:r>
              <a:rPr lang="zh-CN" altLang="zh-CN" spc="-100">
                <a:solidFill>
                  <a:srgbClr val="00B0F0"/>
                </a:solidFill>
                <a:latin typeface="Times New Roman"/>
                <a:ea typeface="楷体"/>
                <a:cs typeface="Times New Roman"/>
              </a:rPr>
              <a:t>。</a:t>
            </a:r>
            <a:endParaRPr lang="zh-CN" altLang="zh-CN" b="0" spc="-100">
              <a:solidFill>
                <a:srgbClr val="00B0F0"/>
              </a:solidFill>
              <a:latin typeface="Times New Roman"/>
              <a:ea typeface="宋体"/>
              <a:cs typeface="Times New Roman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5009540"/>
            <a:ext cx="11485848" cy="122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句意：那只是第一步。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the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后接序数词。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one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的序数词形式为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first,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意为</a:t>
            </a:r>
            <a:r>
              <a:rPr lang="en-US" altLang="zh-CN" sz="2800" b="1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第一</a:t>
            </a:r>
            <a:r>
              <a:rPr lang="en-US" altLang="zh-CN" sz="2800" b="1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first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59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algn="l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failing many times, they finally succeeded in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</a:t>
            </a:r>
            <a:r>
              <a:rPr lang="en-US" altLang="zh-CN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Chengni inkstones in 1991. Three years later, their inkstones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</a:t>
            </a:r>
            <a:r>
              <a:rPr lang="en-US" altLang="zh-CN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gold prize at an expo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博览会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26226" y="668486"/>
            <a:ext cx="1423788" cy="667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000" smtClean="0">
                <a:latin typeface="Times New Roman"/>
                <a:ea typeface="宋体"/>
              </a:rPr>
              <a:t>making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6214" y="1381710"/>
            <a:ext cx="867545" cy="667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000">
                <a:latin typeface="Times New Roman"/>
                <a:ea typeface="宋体"/>
              </a:rPr>
              <a:t>won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659833"/>
            <a:ext cx="11485848" cy="1993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句意：经过多次失败，他们终于在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1991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年成功制作了两块澄泥砚。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succeed in doing sth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成功做某事，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in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是介词，后接动名词形式。故填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making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570129"/>
            <a:ext cx="11485848" cy="195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句意：三年后，他们的砚台在博览会上获得了金奖。根据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“in 1991”“Three years later”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可知，时态为一般过去时，动词用过去式。故填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won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374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4363"/>
            <a:ext cx="11485848" cy="1791260"/>
          </a:xfrm>
        </p:spPr>
        <p:txBody>
          <a:bodyPr/>
          <a:lstStyle/>
          <a:p>
            <a:pPr indent="714375" algn="dist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improving the skill, they set up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workshop in the hope of passing the skill on to young people.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 time, Lin Tao has brought Chengni inkstone to important </a:t>
            </a:r>
            <a:endParaRPr lang="en-US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   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 and abroad to expand the influence of the Chengni inkstone.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81302" y="694363"/>
            <a:ext cx="338554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300">
                <a:latin typeface="Times New Roman"/>
                <a:ea typeface="宋体"/>
              </a:rPr>
              <a:t>a</a:t>
            </a:r>
            <a:endParaRPr lang="zh-CN" altLang="en-US" sz="23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37262" y="1104371"/>
            <a:ext cx="819455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300">
                <a:latin typeface="Times New Roman"/>
                <a:ea typeface="宋体"/>
              </a:rPr>
              <a:t>At</a:t>
            </a:r>
            <a:r>
              <a:rPr lang="zh-CN" altLang="zh-CN" sz="2300">
                <a:latin typeface="Times New Roman"/>
                <a:ea typeface="宋体"/>
                <a:cs typeface="Times New Roman"/>
              </a:rPr>
              <a:t>　</a:t>
            </a:r>
            <a:endParaRPr lang="zh-CN" altLang="en-US" sz="23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1838" y="1467056"/>
            <a:ext cx="1789271" cy="480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300">
                <a:latin typeface="Times New Roman"/>
                <a:ea typeface="宋体"/>
              </a:rPr>
              <a:t>competitions</a:t>
            </a:r>
            <a:endParaRPr lang="zh-CN" altLang="en-US" sz="23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34566" y="2348880"/>
            <a:ext cx="11485848" cy="132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句意：在改进技艺的同时，他们建立了一个工作室，希望将制作技艺传承给年轻人。此处泛指一个工作室，因此用不定冠词修饰。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“workshop”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发音以辅音音素开头，应用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修饰。故填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573016"/>
            <a:ext cx="11485848" cy="90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句意：与此同时，林涛将澄泥砚带到国内外的</a:t>
            </a:r>
            <a:r>
              <a:rPr lang="zh-CN" altLang="zh-CN" sz="2300" b="1" spc="-100" smtClean="0">
                <a:solidFill>
                  <a:srgbClr val="FF0000"/>
                </a:solidFill>
                <a:cs typeface="Times New Roman"/>
              </a:rPr>
              <a:t>重要比赛中，以扩大澄泥砚的影响力。</a:t>
            </a:r>
            <a:r>
              <a:rPr lang="en-US" altLang="zh-CN" sz="2300" b="1" spc="-100" smtClean="0">
                <a:solidFill>
                  <a:srgbClr val="FF0000"/>
                </a:solidFill>
                <a:cs typeface="Times New Roman"/>
              </a:rPr>
              <a:t>at the same time</a:t>
            </a:r>
            <a:r>
              <a:rPr lang="zh-CN" altLang="zh-CN" sz="2300" b="1" spc="-100" smtClean="0">
                <a:solidFill>
                  <a:srgbClr val="FF0000"/>
                </a:solidFill>
                <a:cs typeface="Times New Roman"/>
              </a:rPr>
              <a:t>意为</a:t>
            </a:r>
            <a:r>
              <a:rPr lang="en-US" altLang="zh-CN" sz="2300" b="1" spc="-10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zh-CN" altLang="zh-CN" sz="2300" b="1" spc="-100" smtClean="0">
                <a:solidFill>
                  <a:srgbClr val="FF0000"/>
                </a:solidFill>
                <a:cs typeface="Times New Roman"/>
              </a:rPr>
              <a:t>与此同时</a:t>
            </a:r>
            <a:r>
              <a:rPr lang="en-US" altLang="zh-CN" sz="2300" b="1" spc="-10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 sz="2300" b="1" spc="-100" smtClean="0">
                <a:solidFill>
                  <a:srgbClr val="FF0000"/>
                </a:solidFill>
                <a:cs typeface="Times New Roman"/>
              </a:rPr>
              <a:t>。位于句首，首字母要大写。故填</a:t>
            </a:r>
            <a:r>
              <a:rPr lang="en-US" altLang="zh-CN" sz="2300" b="1" spc="-100" smtClean="0">
                <a:solidFill>
                  <a:srgbClr val="FF0000"/>
                </a:solidFill>
                <a:cs typeface="Times New Roman"/>
              </a:rPr>
              <a:t>At</a:t>
            </a:r>
            <a:r>
              <a:rPr lang="zh-CN" altLang="zh-CN" sz="2300" b="1" spc="-10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300" spc="-1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398945"/>
            <a:ext cx="11485848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句意：与此同时，林涛将澄泥砚带到国内外的重要比赛中，以扩大澄泥砚的影响力。由于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“important”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是形容词，因此此空填名词</a:t>
            </a:r>
            <a:r>
              <a:rPr lang="en-US" altLang="zh-CN" sz="23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compete</a:t>
            </a:r>
            <a:r>
              <a:rPr lang="zh-CN" altLang="zh-CN" sz="23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的名词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形式是</a:t>
            </a:r>
            <a:r>
              <a:rPr lang="en-US" altLang="zh-CN" sz="2300" b="1">
                <a:solidFill>
                  <a:srgbClr val="FF0000"/>
                </a:solidFill>
                <a:cs typeface="Times New Roman"/>
              </a:rPr>
              <a:t>competition,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意</a:t>
            </a:r>
            <a:endParaRPr lang="en-US" altLang="zh-CN" sz="2300" b="1" smtClean="0">
              <a:solidFill>
                <a:srgbClr val="FF0000"/>
              </a:solidFill>
              <a:cs typeface="Times New Roman"/>
            </a:endParaRPr>
          </a:p>
          <a:p>
            <a:pPr eaLnBrk="1">
              <a:lnSpc>
                <a:spcPct val="120000"/>
              </a:lnSpc>
              <a:spcAft>
                <a:spcPts val="0"/>
              </a:spcAft>
            </a:pPr>
            <a:endParaRPr lang="en-US" altLang="zh-CN" sz="2300" b="1" smtClean="0">
              <a:solidFill>
                <a:srgbClr val="FF0000"/>
              </a:solidFill>
              <a:cs typeface="Times New Roman"/>
            </a:endParaRPr>
          </a:p>
          <a:p>
            <a:pPr eaLnBrk="1">
              <a:lnSpc>
                <a:spcPct val="120000"/>
              </a:lnSpc>
              <a:spcAft>
                <a:spcPts val="0"/>
              </a:spcAft>
            </a:pP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为</a:t>
            </a:r>
            <a:r>
              <a:rPr lang="en-US" altLang="zh-CN" sz="2300" b="1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比赛</a:t>
            </a:r>
            <a:r>
              <a:rPr lang="en-US" altLang="zh-CN" sz="2300" b="1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。根据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“at home and abroad”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可知，此处指国内外的比赛，要用其复数形式。故填</a:t>
            </a:r>
            <a:r>
              <a:rPr lang="en-US" altLang="zh-CN" sz="2300" b="1" smtClean="0">
                <a:solidFill>
                  <a:srgbClr val="FF0000"/>
                </a:solidFill>
                <a:cs typeface="Times New Roman"/>
              </a:rPr>
              <a:t>competitions</a:t>
            </a:r>
            <a:r>
              <a:rPr lang="zh-CN" altLang="zh-CN" sz="23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99062" y="5273216"/>
            <a:ext cx="36004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 sz="2300" spc="-100">
                <a:solidFill>
                  <a:srgbClr val="00B0F0"/>
                </a:solidFill>
                <a:latin typeface="Times New Roman"/>
                <a:ea typeface="宋体"/>
                <a:cs typeface="Times New Roman"/>
              </a:rPr>
              <a:t>compete with sb</a:t>
            </a:r>
            <a:r>
              <a:rPr lang="zh-CN" altLang="en-US" sz="2300" spc="-100">
                <a:solidFill>
                  <a:srgbClr val="00B0F0"/>
                </a:solidFill>
                <a:latin typeface="Times New Roman"/>
                <a:ea typeface="宋体"/>
                <a:cs typeface="Times New Roman"/>
              </a:rPr>
              <a:t>与某人竞争</a:t>
            </a:r>
            <a:endParaRPr lang="zh-CN" altLang="zh-CN" sz="2300" b="0" spc="-100">
              <a:solidFill>
                <a:srgbClr val="00B0F0"/>
              </a:solidFill>
              <a:latin typeface="Times New Roman"/>
              <a:ea typeface="宋体"/>
              <a:cs typeface="Times New Roman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438" y="5300089"/>
            <a:ext cx="720080" cy="403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59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718</Words>
  <Application>Microsoft Office PowerPoint</Application>
  <PresentationFormat>自定义</PresentationFormat>
  <Paragraphs>38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2025-09-13T09:07:59Z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